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40"/>
  </p:notesMasterIdLst>
  <p:sldIdLst>
    <p:sldId id="256" r:id="rId3"/>
    <p:sldId id="257" r:id="rId4"/>
    <p:sldId id="286" r:id="rId5"/>
    <p:sldId id="287" r:id="rId6"/>
    <p:sldId id="285" r:id="rId7"/>
    <p:sldId id="262" r:id="rId8"/>
    <p:sldId id="261" r:id="rId9"/>
    <p:sldId id="307" r:id="rId10"/>
    <p:sldId id="308" r:id="rId11"/>
    <p:sldId id="309" r:id="rId12"/>
    <p:sldId id="310" r:id="rId13"/>
    <p:sldId id="263" r:id="rId14"/>
    <p:sldId id="264" r:id="rId15"/>
    <p:sldId id="288" r:id="rId16"/>
    <p:sldId id="267" r:id="rId17"/>
    <p:sldId id="289" r:id="rId18"/>
    <p:sldId id="311" r:id="rId19"/>
    <p:sldId id="312" r:id="rId20"/>
    <p:sldId id="268" r:id="rId21"/>
    <p:sldId id="269" r:id="rId22"/>
    <p:sldId id="271" r:id="rId23"/>
    <p:sldId id="270" r:id="rId24"/>
    <p:sldId id="313" r:id="rId25"/>
    <p:sldId id="314" r:id="rId26"/>
    <p:sldId id="315" r:id="rId27"/>
    <p:sldId id="317" r:id="rId28"/>
    <p:sldId id="290" r:id="rId29"/>
    <p:sldId id="306" r:id="rId30"/>
    <p:sldId id="324" r:id="rId31"/>
    <p:sldId id="304" r:id="rId32"/>
    <p:sldId id="284" r:id="rId33"/>
    <p:sldId id="273" r:id="rId34"/>
    <p:sldId id="319" r:id="rId35"/>
    <p:sldId id="320" r:id="rId36"/>
    <p:sldId id="322" r:id="rId37"/>
    <p:sldId id="323" r:id="rId38"/>
    <p:sldId id="305" r:id="rId39"/>
  </p:sldIdLst>
  <p:sldSz cx="9144000" cy="5143500" type="screen16x9"/>
  <p:notesSz cx="6858000" cy="9144000"/>
  <p:embeddedFontLst>
    <p:embeddedFont>
      <p:font typeface="Amatic SC" pitchFamily="2" charset="-79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consolata" pitchFamily="49" charset="77"/>
      <p:regular r:id="rId47"/>
      <p:bold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00000000000000000" pitchFamily="2" charset="0"/>
      <p:regular r:id="rId53"/>
      <p:bold r:id="rId54"/>
      <p:italic r:id="rId55"/>
      <p:boldItalic r:id="rId56"/>
    </p:embeddedFont>
    <p:embeddedFont>
      <p:font typeface="Roboto Medium" panose="02000000000000000000" pitchFamily="2" charset="0"/>
      <p:regular r:id="rId57"/>
      <p:bold r:id="rId58"/>
      <p:italic r:id="rId59"/>
      <p:boldItalic r:id="rId60"/>
    </p:embeddedFont>
    <p:embeddedFont>
      <p:font typeface="Roboto Thin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3"/>
    <p:restoredTop sz="94655"/>
  </p:normalViewPr>
  <p:slideViewPr>
    <p:cSldViewPr snapToGrid="0">
      <p:cViewPr varScale="1">
        <p:scale>
          <a:sx n="112" d="100"/>
          <a:sy n="112" d="100"/>
        </p:scale>
        <p:origin x="184" y="392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504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00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55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g406bb905c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4c788a4daf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406bb905c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65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052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8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91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84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33. Bullets 1–5 (Gray)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567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9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5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NI0l2FMeCk&amp;feature=youtu.be" TargetMode="Externa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tchboard.tech/checkpoint/8cc7f6f759462f0a3077cc258980f1a5" TargetMode="External"/><Relationship Id="rId2" Type="http://schemas.openxmlformats.org/officeDocument/2006/relationships/hyperlink" Target="https://www.switchboard.tech/" TargetMode="Externa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-boot-camp/checkpoint-bank/blob/master/checkpoints/multiple-choice/03-JavaScript-MC/03-JavaScript-MC.md" TargetMode="External"/><Relationship Id="rId2" Type="http://schemas.openxmlformats.org/officeDocument/2006/relationships/hyperlink" Target="https://www.switchboard.tech/checkpoint/8cc7f6f759462f0a3077cc258980f1a5" TargetMode="Externa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 4.3</a:t>
            </a:r>
            <a:endParaRPr dirty="0"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jQuery Calculator</a:t>
            </a:r>
            <a:endParaRPr dirty="0"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This is HARD</a:t>
            </a:r>
          </a:p>
          <a:p>
            <a:r>
              <a:rPr lang="en-US" dirty="0"/>
              <a:t>You are learning a LOT</a:t>
            </a:r>
          </a:p>
          <a:p>
            <a:r>
              <a:rPr lang="en-US" dirty="0"/>
              <a:t>You are learning a LOT… FAST!</a:t>
            </a:r>
          </a:p>
          <a:p>
            <a:r>
              <a:rPr lang="en-US" dirty="0"/>
              <a:t>You Don’t have to know EVERTHING … RIGHT AWAY</a:t>
            </a:r>
          </a:p>
          <a:p>
            <a:r>
              <a:rPr lang="en-US" dirty="0"/>
              <a:t>You WILL get this!</a:t>
            </a:r>
          </a:p>
          <a:p>
            <a:endParaRPr lang="en-US" dirty="0"/>
          </a:p>
          <a:p>
            <a:r>
              <a:rPr lang="en-US" dirty="0"/>
              <a:t>You’ve been exposed to…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DOM</a:t>
            </a:r>
          </a:p>
          <a:p>
            <a:pPr lvl="1"/>
            <a:r>
              <a:rPr lang="en-US" dirty="0"/>
              <a:t>And More…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0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Next Week we will spend </a:t>
            </a:r>
          </a:p>
          <a:p>
            <a:r>
              <a:rPr lang="en-US" dirty="0"/>
              <a:t>An ENTIRE Class Day </a:t>
            </a:r>
          </a:p>
          <a:p>
            <a:r>
              <a:rPr lang="en-US" dirty="0"/>
              <a:t>Reviewing JavaScript Activities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endParaRPr lang="en-US" dirty="0"/>
          </a:p>
          <a:p>
            <a:r>
              <a:rPr lang="en-US" dirty="0"/>
              <a:t>Today…</a:t>
            </a:r>
          </a:p>
          <a:p>
            <a:r>
              <a:rPr lang="en-US" dirty="0"/>
              <a:t>The first half of class is for reviewing JavaScript SCOPE</a:t>
            </a:r>
          </a:p>
          <a:p>
            <a:r>
              <a:rPr lang="en-US" dirty="0"/>
              <a:t>The second half we’ll be building a jQuery calculator - TOGETHER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3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</a:t>
            </a:r>
            <a:br>
              <a:rPr lang="en" dirty="0"/>
            </a:br>
            <a:r>
              <a:rPr lang="en" dirty="0"/>
              <a:t>Scope</a:t>
            </a:r>
            <a:endParaRPr dirty="0"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 Scope Quiz: Partners – 7 mins</a:t>
            </a:r>
            <a:endParaRPr dirty="0"/>
          </a:p>
        </p:txBody>
      </p:sp>
      <p:sp>
        <p:nvSpPr>
          <p:cNvPr id="1112" name="Google Shape;111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/>
            <a:r>
              <a:rPr lang="en-US" dirty="0"/>
              <a:t>04-jquery/01-Activities/17-ScopeQuiz/Unsolved/scope-quiz-</a:t>
            </a:r>
            <a:r>
              <a:rPr lang="en-US" dirty="0" err="1"/>
              <a:t>unsolved.html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EC0D82-1AB9-5147-B62D-0210B2498F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D2E2E-6603-D347-919A-B0219D80584B}"/>
              </a:ext>
            </a:extLst>
          </p:cNvPr>
          <p:cNvSpPr txBox="1"/>
          <p:nvPr/>
        </p:nvSpPr>
        <p:spPr>
          <a:xfrm>
            <a:off x="262393" y="1183050"/>
            <a:ext cx="889217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Spend a few moments studying the </a:t>
            </a:r>
            <a:r>
              <a:rPr lang="en-US" b="1" dirty="0" err="1"/>
              <a:t>codefile</a:t>
            </a:r>
            <a:r>
              <a:rPr lang="en-US" b="1" dirty="0"/>
              <a:t> with the person sitting next to you.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Then run the program in the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you run the program, you'll find that Code Block 1 leads to different alerts than Code Block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Ask your partner which Code Block is behaving the way you would expect.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Then work with your partner to try and identify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*	the specific difference that is causing the issue with the faulty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you spot the issue, </a:t>
            </a:r>
            <a:br>
              <a:rPr lang="en-US" b="1" dirty="0"/>
            </a:br>
            <a:r>
              <a:rPr lang="en-US" b="1" dirty="0"/>
              <a:t>*	try to explain to your partner why JavaScript is handling these Code Blocks differently.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Scope Review: (Instructor: 15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A8E8C-3114-164A-8978-D6770338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78" y="0"/>
            <a:ext cx="4260922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5BC773-6055-4A43-A02F-DA1225E608E9}"/>
              </a:ext>
            </a:extLst>
          </p:cNvPr>
          <p:cNvSpPr txBox="1"/>
          <p:nvPr/>
        </p:nvSpPr>
        <p:spPr>
          <a:xfrm>
            <a:off x="286247" y="723569"/>
            <a:ext cx="459683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Code Block 2 re-declares the myVar2 variable inside of the function a2.</a:t>
            </a:r>
          </a:p>
          <a:p>
            <a:endParaRPr lang="en-US" dirty="0"/>
          </a:p>
          <a:p>
            <a:r>
              <a:rPr lang="en-US" dirty="0"/>
              <a:t>This creates an issue where JavaScript creates a "local instance" of the variable myVar2. </a:t>
            </a:r>
          </a:p>
          <a:p>
            <a:endParaRPr lang="en-US" dirty="0"/>
          </a:p>
          <a:p>
            <a:r>
              <a:rPr lang="en-US" dirty="0"/>
              <a:t>This local instance is only observable by the function a2. </a:t>
            </a:r>
          </a:p>
          <a:p>
            <a:endParaRPr lang="en-US" dirty="0"/>
          </a:p>
          <a:p>
            <a:r>
              <a:rPr lang="en-US" dirty="0"/>
              <a:t>This means the function b2 does not see the changes being made to the variable. </a:t>
            </a:r>
          </a:p>
          <a:p>
            <a:endParaRPr lang="en-US" dirty="0"/>
          </a:p>
          <a:p>
            <a:r>
              <a:rPr lang="en-US" dirty="0"/>
              <a:t>Instead, b2 refers back to the first declaration of myVar2 and still thinks the value is equal to 1.</a:t>
            </a:r>
          </a:p>
          <a:p>
            <a:endParaRPr lang="en-US" dirty="0"/>
          </a:p>
          <a:p>
            <a:r>
              <a:rPr lang="en-US" dirty="0"/>
              <a:t>This happens to EVERYONE!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4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45;p79">
            <a:extLst>
              <a:ext uri="{FF2B5EF4-FFF2-40B4-BE49-F238E27FC236}">
                <a16:creationId xmlns:a16="http://schemas.microsoft.com/office/drawing/2014/main" id="{F4170770-3AE6-0146-8F3B-D18AF78C05CB}"/>
              </a:ext>
            </a:extLst>
          </p:cNvPr>
          <p:cNvSpPr/>
          <p:nvPr/>
        </p:nvSpPr>
        <p:spPr>
          <a:xfrm>
            <a:off x="1363676" y="1156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“THIS” Example: Partners – 10 mins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10 minutes</a:t>
            </a:r>
            <a:endParaRPr dirty="0"/>
          </a:p>
        </p:txBody>
      </p:sp>
      <p:sp>
        <p:nvSpPr>
          <p:cNvPr id="1145" name="Google Shape;1145;p79"/>
          <p:cNvSpPr/>
          <p:nvPr/>
        </p:nvSpPr>
        <p:spPr>
          <a:xfrm>
            <a:off x="1352475" y="2789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79"/>
          <p:cNvSpPr txBox="1">
            <a:spLocks noGrp="1"/>
          </p:cNvSpPr>
          <p:nvPr>
            <p:ph type="subTitle" idx="1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Using the comments in the guide answer each of the questions asked in the file.</a:t>
            </a:r>
          </a:p>
        </p:txBody>
      </p:sp>
      <p:sp>
        <p:nvSpPr>
          <p:cNvPr id="1147" name="Google Shape;1147;p79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9"/>
          <p:cNvSpPr txBox="1">
            <a:spLocks noGrp="1"/>
          </p:cNvSpPr>
          <p:nvPr>
            <p:ph type="subTitle" idx="2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39700" indent="0">
              <a:buNone/>
            </a:pPr>
            <a:r>
              <a:rPr lang="en-US" sz="1800" dirty="0"/>
              <a:t>Focus your attention on trying to wrap your mind around the concept of "this" and the unique role it can play in code.</a:t>
            </a:r>
          </a:p>
        </p:txBody>
      </p:sp>
      <p:pic>
        <p:nvPicPr>
          <p:cNvPr id="1149" name="Google Shape;1149;p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D4E026-399E-A242-8EFE-D3AFE1D5B5DD}"/>
              </a:ext>
            </a:extLst>
          </p:cNvPr>
          <p:cNvSpPr/>
          <p:nvPr/>
        </p:nvSpPr>
        <p:spPr>
          <a:xfrm>
            <a:off x="429693" y="683129"/>
            <a:ext cx="8439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04-jquery/01-Activities/18-ThisExample/Unsolved/this-</a:t>
            </a:r>
            <a:r>
              <a:rPr lang="en-US" sz="1800" b="1" dirty="0" err="1"/>
              <a:t>unsolved.html</a:t>
            </a:r>
            <a:endParaRPr lang="en-US" sz="1800" b="1" dirty="0"/>
          </a:p>
        </p:txBody>
      </p:sp>
      <p:pic>
        <p:nvPicPr>
          <p:cNvPr id="15" name="Google Shape;1149;p79">
            <a:extLst>
              <a:ext uri="{FF2B5EF4-FFF2-40B4-BE49-F238E27FC236}">
                <a16:creationId xmlns:a16="http://schemas.microsoft.com/office/drawing/2014/main" id="{5EC87B7F-B826-5644-91B3-232D6390A0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66783" y="2765250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6;p79">
            <a:extLst>
              <a:ext uri="{FF2B5EF4-FFF2-40B4-BE49-F238E27FC236}">
                <a16:creationId xmlns:a16="http://schemas.microsoft.com/office/drawing/2014/main" id="{1F0F6B4E-49F4-2F4C-9797-EE0F8A7DBB73}"/>
              </a:ext>
            </a:extLst>
          </p:cNvPr>
          <p:cNvSpPr txBox="1">
            <a:spLocks/>
          </p:cNvSpPr>
          <p:nvPr/>
        </p:nvSpPr>
        <p:spPr>
          <a:xfrm>
            <a:off x="-151898" y="2777439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Using the comments in the guide answer each of the questions asked in the file.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Instructor Review “THIS”: 7 mins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7</a:t>
            </a:r>
            <a:r>
              <a:rPr lang="en" dirty="0"/>
              <a:t> minutes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FEEA6-67B7-A64E-B80E-126FB3EE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9515"/>
            <a:ext cx="9144000" cy="1464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4F3381-EB09-DE42-8D5C-760470612061}"/>
              </a:ext>
            </a:extLst>
          </p:cNvPr>
          <p:cNvSpPr txBox="1"/>
          <p:nvPr/>
        </p:nvSpPr>
        <p:spPr>
          <a:xfrm>
            <a:off x="923192" y="984738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04-jquery/01-Activities/18-ThisExample/Solved/this-</a:t>
            </a:r>
            <a:r>
              <a:rPr lang="en-US" dirty="0" err="1"/>
              <a:t>solved.html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8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45;p79">
            <a:extLst>
              <a:ext uri="{FF2B5EF4-FFF2-40B4-BE49-F238E27FC236}">
                <a16:creationId xmlns:a16="http://schemas.microsoft.com/office/drawing/2014/main" id="{F4170770-3AE6-0146-8F3B-D18AF78C05CB}"/>
              </a:ext>
            </a:extLst>
          </p:cNvPr>
          <p:cNvSpPr/>
          <p:nvPr/>
        </p:nvSpPr>
        <p:spPr>
          <a:xfrm>
            <a:off x="1363676" y="1156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Cobwebs Example: Students – 10 mins (optional)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10 minutes</a:t>
            </a:r>
            <a:endParaRPr dirty="0"/>
          </a:p>
        </p:txBody>
      </p:sp>
      <p:sp>
        <p:nvSpPr>
          <p:cNvPr id="1145" name="Google Shape;1145;p79"/>
          <p:cNvSpPr/>
          <p:nvPr/>
        </p:nvSpPr>
        <p:spPr>
          <a:xfrm>
            <a:off x="1352475" y="2789424"/>
            <a:ext cx="7517100" cy="130881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79"/>
          <p:cNvSpPr txBox="1">
            <a:spLocks noGrp="1"/>
          </p:cNvSpPr>
          <p:nvPr>
            <p:ph type="subTitle" idx="1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Create the missing the code such that you can retrieve the requested item from the </a:t>
            </a:r>
            <a:r>
              <a:rPr lang="en-US" dirty="0" err="1"/>
              <a:t>theCobWeb</a:t>
            </a:r>
            <a:r>
              <a:rPr lang="en-US" dirty="0"/>
              <a:t> object.</a:t>
            </a:r>
          </a:p>
        </p:txBody>
      </p:sp>
      <p:sp>
        <p:nvSpPr>
          <p:cNvPr id="1147" name="Google Shape;1147;p79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9"/>
          <p:cNvSpPr txBox="1">
            <a:spLocks noGrp="1"/>
          </p:cNvSpPr>
          <p:nvPr>
            <p:ph type="subTitle" idx="2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39700" indent="0">
              <a:buNone/>
            </a:pPr>
            <a:r>
              <a:rPr lang="en-US" sz="1600" dirty="0"/>
              <a:t>Note: This exercise is actually very relevant to work as a web developer, as data is often relayed across websites in the form of deeply nested JavaScript objects like this one.</a:t>
            </a:r>
          </a:p>
        </p:txBody>
      </p:sp>
      <p:pic>
        <p:nvPicPr>
          <p:cNvPr id="1149" name="Google Shape;1149;p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D4E026-399E-A242-8EFE-D3AFE1D5B5DD}"/>
              </a:ext>
            </a:extLst>
          </p:cNvPr>
          <p:cNvSpPr/>
          <p:nvPr/>
        </p:nvSpPr>
        <p:spPr>
          <a:xfrm>
            <a:off x="429693" y="683129"/>
            <a:ext cx="8439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04-jquery/01-Activities/19-Cobweb/Unsolved/cobweb-</a:t>
            </a:r>
            <a:r>
              <a:rPr lang="en-US" sz="1800" b="1" dirty="0" err="1"/>
              <a:t>starter.html</a:t>
            </a:r>
            <a:endParaRPr lang="en-US" sz="1800" b="1" dirty="0"/>
          </a:p>
        </p:txBody>
      </p:sp>
      <p:pic>
        <p:nvPicPr>
          <p:cNvPr id="15" name="Google Shape;1149;p79">
            <a:extLst>
              <a:ext uri="{FF2B5EF4-FFF2-40B4-BE49-F238E27FC236}">
                <a16:creationId xmlns:a16="http://schemas.microsoft.com/office/drawing/2014/main" id="{5EC87B7F-B826-5644-91B3-232D6390A0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66783" y="2765250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6;p79">
            <a:extLst>
              <a:ext uri="{FF2B5EF4-FFF2-40B4-BE49-F238E27FC236}">
                <a16:creationId xmlns:a16="http://schemas.microsoft.com/office/drawing/2014/main" id="{1F0F6B4E-49F4-2F4C-9797-EE0F8A7DBB73}"/>
              </a:ext>
            </a:extLst>
          </p:cNvPr>
          <p:cNvSpPr txBox="1">
            <a:spLocks/>
          </p:cNvSpPr>
          <p:nvPr/>
        </p:nvSpPr>
        <p:spPr>
          <a:xfrm>
            <a:off x="-12300" y="2797282"/>
            <a:ext cx="9144000" cy="133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Bonus: If you finish early, begin pondering the bonus item. This is a </a:t>
            </a:r>
            <a:r>
              <a:rPr lang="en-US" b="1" dirty="0"/>
              <a:t>very</a:t>
            </a:r>
            <a:r>
              <a:rPr lang="en-US" dirty="0"/>
              <a:t> challenging exercise. It's impossible to complete in the allotted time. If you're feeling valiant - complete it outside of class and come back to instructors/TAs to go over it. This will arm you for difficult interview questions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56598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Instructor Review “Cobwebs”: 10 mins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7</a:t>
            </a:r>
            <a:r>
              <a:rPr lang="en" dirty="0"/>
              <a:t> minutes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F3381-EB09-DE42-8D5C-760470612061}"/>
              </a:ext>
            </a:extLst>
          </p:cNvPr>
          <p:cNvSpPr txBox="1"/>
          <p:nvPr/>
        </p:nvSpPr>
        <p:spPr>
          <a:xfrm>
            <a:off x="923192" y="984738"/>
            <a:ext cx="524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04-jquery/01-Activities/19-Cobweb/Solved/cobweb-</a:t>
            </a:r>
            <a:r>
              <a:rPr lang="en-US" dirty="0" err="1"/>
              <a:t>solution.html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C5B1B-4ACB-844D-A730-91A0FF17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600"/>
            <a:ext cx="9144000" cy="9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8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jQuery Calculator</a:t>
            </a:r>
            <a:endParaRPr dirty="0"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 Your Groups &amp; Intro to jQuery Calendar</a:t>
            </a:r>
            <a:endParaRPr dirty="0"/>
          </a:p>
        </p:txBody>
      </p:sp>
      <p:sp>
        <p:nvSpPr>
          <p:cNvPr id="1165" name="Google Shape;11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F6ED4-28A5-2D47-B124-67BF35B4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2" y="698270"/>
            <a:ext cx="6049108" cy="4445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2FC31-1391-2C48-BE32-8C2EE4EFF008}"/>
              </a:ext>
            </a:extLst>
          </p:cNvPr>
          <p:cNvSpPr txBox="1"/>
          <p:nvPr/>
        </p:nvSpPr>
        <p:spPr>
          <a:xfrm>
            <a:off x="197018" y="698220"/>
            <a:ext cx="28978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Divide up into</a:t>
            </a:r>
          </a:p>
          <a:p>
            <a:r>
              <a:rPr lang="en-US" sz="3200" dirty="0"/>
              <a:t>Groups of 3-4</a:t>
            </a:r>
          </a:p>
          <a:p>
            <a:br>
              <a:rPr lang="en-US" sz="3200" dirty="0"/>
            </a:br>
            <a:r>
              <a:rPr lang="en-US" sz="3200" dirty="0"/>
              <a:t>This is going to be Fun</a:t>
            </a:r>
          </a:p>
          <a:p>
            <a:r>
              <a:rPr lang="en-US" sz="3200" dirty="0"/>
              <a:t>and Complex!</a:t>
            </a:r>
          </a:p>
          <a:p>
            <a:endParaRPr lang="en-US" sz="3200" dirty="0"/>
          </a:p>
          <a:p>
            <a:r>
              <a:rPr lang="en-US" sz="3200" dirty="0"/>
              <a:t>(DEMO)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subTitle" idx="1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620" y="2389621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83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Include a CDN (Content Delivery Network) link to the jQuery script.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3"/>
          <p:cNvSpPr txBox="1">
            <a:spLocks noGrp="1"/>
          </p:cNvSpPr>
          <p:nvPr>
            <p:ph type="subTitle" idx="3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jQuery Calculator – All Together Now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6F0AE-B4D3-C744-89BB-C4E2B71A7643}"/>
              </a:ext>
            </a:extLst>
          </p:cNvPr>
          <p:cNvSpPr txBox="1"/>
          <p:nvPr/>
        </p:nvSpPr>
        <p:spPr>
          <a:xfrm>
            <a:off x="1503485" y="1459523"/>
            <a:ext cx="671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JavaScript logic necessary to add functionality to the jQuery Calculator.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B04B8-DC2F-C240-B89F-00663582BF54}"/>
              </a:ext>
            </a:extLst>
          </p:cNvPr>
          <p:cNvSpPr txBox="1"/>
          <p:nvPr/>
        </p:nvSpPr>
        <p:spPr>
          <a:xfrm>
            <a:off x="1465220" y="2005535"/>
            <a:ext cx="621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calculator should be able to handle basic mathematical operations like </a:t>
            </a:r>
          </a:p>
          <a:p>
            <a:r>
              <a:rPr lang="en-US" dirty="0"/>
              <a:t>addition, subtraction, multiplication,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E0B806-5D33-AA49-8022-C566B6F99358}"/>
              </a:ext>
            </a:extLst>
          </p:cNvPr>
          <p:cNvSpPr txBox="1"/>
          <p:nvPr/>
        </p:nvSpPr>
        <p:spPr>
          <a:xfrm>
            <a:off x="1503485" y="2828537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be making use of the existing buttons.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E8390-62A3-2340-ACE2-B11C18FC41E8}"/>
              </a:ext>
            </a:extLst>
          </p:cNvPr>
          <p:cNvSpPr txBox="1"/>
          <p:nvPr/>
        </p:nvSpPr>
        <p:spPr>
          <a:xfrm>
            <a:off x="1465220" y="3376201"/>
            <a:ext cx="615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be making use of the existing placeholders for entering content </a:t>
            </a:r>
          </a:p>
          <a:p>
            <a:r>
              <a:rPr lang="en-US" dirty="0"/>
              <a:t>(i.e. "</a:t>
            </a:r>
            <a:r>
              <a:rPr lang="en-US" dirty="0" err="1"/>
              <a:t>firstNumber</a:t>
            </a:r>
            <a:r>
              <a:rPr lang="en-US" dirty="0"/>
              <a:t>", "operator", "</a:t>
            </a:r>
            <a:r>
              <a:rPr lang="en-US" dirty="0" err="1"/>
              <a:t>secondNumber</a:t>
            </a:r>
            <a:r>
              <a:rPr lang="en-US" dirty="0"/>
              <a:t>", "result").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964C7-945D-AD42-A307-5A11173077CC}"/>
              </a:ext>
            </a:extLst>
          </p:cNvPr>
          <p:cNvSpPr txBox="1"/>
          <p:nvPr/>
        </p:nvSpPr>
        <p:spPr>
          <a:xfrm>
            <a:off x="1465220" y="4000590"/>
            <a:ext cx="60179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You should have fun and push yourselves! </a:t>
            </a:r>
          </a:p>
          <a:p>
            <a:pPr lvl="1"/>
            <a:r>
              <a:rPr lang="en-US" dirty="0"/>
              <a:t>If you get it done, you are a King of jQuery. </a:t>
            </a:r>
          </a:p>
          <a:p>
            <a:pPr lvl="1"/>
            <a:r>
              <a:rPr lang="en-US" dirty="0"/>
              <a:t>If you don't, no sweat - you learned at least a FEW things along the way.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1A71F-5ED6-D340-9895-A39E09DBDAE7}"/>
              </a:ext>
            </a:extLst>
          </p:cNvPr>
          <p:cNvSpPr txBox="1"/>
          <p:nvPr/>
        </p:nvSpPr>
        <p:spPr>
          <a:xfrm>
            <a:off x="1450731" y="844062"/>
            <a:ext cx="5347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GOOD TIME FOR 1:1 WITH TAs IF YOU”RE BEHIND</a:t>
            </a:r>
          </a:p>
        </p:txBody>
      </p:sp>
    </p:spTree>
    <p:extLst>
      <p:ext uri="{BB962C8B-B14F-4D97-AF65-F5344CB8AC3E}">
        <p14:creationId xmlns:p14="http://schemas.microsoft.com/office/powerpoint/2010/main" val="103019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19DB-8B64-CA4B-95C8-1ACB05FF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Calculator: Phase 1: Pseudocode (20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011358-B168-E347-BB8C-9E60AEB2F8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25D2-E23C-FC44-BFD0-5BC5D5CA0AC2}"/>
              </a:ext>
            </a:extLst>
          </p:cNvPr>
          <p:cNvSpPr txBox="1"/>
          <p:nvPr/>
        </p:nvSpPr>
        <p:spPr>
          <a:xfrm>
            <a:off x="430823" y="870438"/>
            <a:ext cx="66319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this first 20 minutes, your goals should be to:</a:t>
            </a:r>
          </a:p>
          <a:p>
            <a:endParaRPr lang="en-US" dirty="0"/>
          </a:p>
          <a:p>
            <a:r>
              <a:rPr lang="en-US" dirty="0"/>
              <a:t>Become familiar with the various elements of the HTML page as it is written now. </a:t>
            </a:r>
          </a:p>
          <a:p>
            <a:r>
              <a:rPr lang="en-US" dirty="0"/>
              <a:t>(Identify the classes and IDs that matter!)</a:t>
            </a:r>
          </a:p>
          <a:p>
            <a:endParaRPr lang="en-US" dirty="0"/>
          </a:p>
          <a:p>
            <a:r>
              <a:rPr lang="en-US" dirty="0"/>
              <a:t>Create a general strategy for how you will accomplish the task: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you capture button clicks?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will you do with the numbers clicked?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will you do when the operator is clicked?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you differentiate numbers from operators?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you know the "value" of a number clicked?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you know when a user is done entering the first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Create a few test "on-click" events. </a:t>
            </a:r>
          </a:p>
          <a:p>
            <a:r>
              <a:rPr lang="en-US" dirty="0"/>
              <a:t>These could just trigger Alert messages for now. </a:t>
            </a:r>
          </a:p>
          <a:p>
            <a:r>
              <a:rPr lang="en-US" dirty="0"/>
              <a:t>If you get further along, then have these buttons alert their "value".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2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19DB-8B64-CA4B-95C8-1ACB05FF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Calculator: Phase 2: Logic (20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011358-B168-E347-BB8C-9E60AEB2F8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25D2-E23C-FC44-BFD0-5BC5D5CA0AC2}"/>
              </a:ext>
            </a:extLst>
          </p:cNvPr>
          <p:cNvSpPr txBox="1"/>
          <p:nvPr/>
        </p:nvSpPr>
        <p:spPr>
          <a:xfrm>
            <a:off x="430823" y="870438"/>
            <a:ext cx="8090676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next 30 minutes, your goals should be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 creating sets of variables that you think you will need. As a few suggestions: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</a:t>
            </a:r>
            <a:r>
              <a:rPr lang="en-US" dirty="0" err="1"/>
              <a:t>firstNumber</a:t>
            </a:r>
            <a:r>
              <a:rPr lang="en-US" dirty="0"/>
              <a:t>, </a:t>
            </a:r>
            <a:r>
              <a:rPr lang="en-US" dirty="0" err="1"/>
              <a:t>secondNumber</a:t>
            </a:r>
            <a:r>
              <a:rPr lang="en-US" dirty="0"/>
              <a:t>, operator, result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code that captures the numbers from button clicks, and then displays them on the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code that captures an operator click,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immediately tells your code to begin recording the second number.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(Example: If a user clicks the "plus" button, you know they are done typing the first number).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code that checks which operator the user has clicked,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saves this operator for later use in a conditional statement.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(Example: If a user clicks the "plus" button, you know you will need to be adding two numbers.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clicks the "minus" button, you will need to be subtracting two numbers.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Think: if-else statements!)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2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19DB-8B64-CA4B-95C8-1ACB05FF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Calculator: Phase 3: Logic (20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011358-B168-E347-BB8C-9E60AEB2F8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25D2-E23C-FC44-BFD0-5BC5D5CA0AC2}"/>
              </a:ext>
            </a:extLst>
          </p:cNvPr>
          <p:cNvSpPr txBox="1"/>
          <p:nvPr/>
        </p:nvSpPr>
        <p:spPr>
          <a:xfrm>
            <a:off x="430823" y="870438"/>
            <a:ext cx="7066358" cy="3418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the next 40 minutes, your goals should be to:</a:t>
            </a:r>
          </a:p>
          <a:p>
            <a:pPr marL="2857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Complete the functionality you are missing in your code.</a:t>
            </a:r>
          </a:p>
          <a:p>
            <a:pPr marL="2857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Spend a few moments really assessing what you still have to do.</a:t>
            </a:r>
          </a:p>
          <a:p>
            <a:pPr marL="2857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Get a TA/Instructor to help you set priorities if you are unsure as to how to </a:t>
            </a:r>
            <a:r>
              <a:rPr lang="en-US"/>
              <a:t>proceed.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5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19DB-8B64-CA4B-95C8-1ACB05FF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Calculator: Phase 4: Refinement (20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011358-B168-E347-BB8C-9E60AEB2F8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425D2-E23C-FC44-BFD0-5BC5D5CA0AC2}"/>
              </a:ext>
            </a:extLst>
          </p:cNvPr>
          <p:cNvSpPr txBox="1"/>
          <p:nvPr/>
        </p:nvSpPr>
        <p:spPr>
          <a:xfrm>
            <a:off x="430823" y="870438"/>
            <a:ext cx="672812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For the last 25 minutes, your goals should be to: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Complete any remaining functionality in your calculator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Handle bugs and edge cases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(Example: What if a user tries to type in more numbers after getting the result?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Will that mess up the screen?)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code to "restart" the calculator after a user clicks "clear".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04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DF0C-AD59-8C42-9ED9-B1318880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Review: 10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9573F4-316F-0848-A95C-167C3350056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96148-6E15-3849-9838-21EB091F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0" y="717193"/>
            <a:ext cx="9144000" cy="2460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44758-E247-624E-9C45-02A7D437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3237587"/>
            <a:ext cx="91440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5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51" y="1296356"/>
            <a:ext cx="8595300" cy="2285044"/>
          </a:xfrm>
        </p:spPr>
        <p:txBody>
          <a:bodyPr/>
          <a:lstStyle/>
          <a:p>
            <a:r>
              <a:rPr lang="en-US" dirty="0"/>
              <a:t>HOMEWORK #3</a:t>
            </a:r>
            <a:br>
              <a:rPr lang="en-US" dirty="0"/>
            </a:b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Psychic Guess / Hangman</a:t>
            </a:r>
            <a:br>
              <a:rPr lang="en-US" dirty="0"/>
            </a:br>
            <a:r>
              <a:rPr lang="en-US" dirty="0"/>
              <a:t>Due Tuesday, June 4</a:t>
            </a:r>
            <a:r>
              <a:rPr lang="en-US" baseline="30000" dirty="0"/>
              <a:t>th</a:t>
            </a:r>
            <a:r>
              <a:rPr lang="en-US" dirty="0"/>
              <a:t> @ 11:59PM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51" y="1296356"/>
            <a:ext cx="8595300" cy="2285044"/>
          </a:xfrm>
        </p:spPr>
        <p:txBody>
          <a:bodyPr/>
          <a:lstStyle/>
          <a:p>
            <a:r>
              <a:rPr lang="en-US" dirty="0"/>
              <a:t>HOMEWORK #4</a:t>
            </a:r>
            <a:br>
              <a:rPr lang="en-US" dirty="0"/>
            </a:br>
            <a:r>
              <a:rPr lang="en-US" dirty="0"/>
              <a:t>jQuery</a:t>
            </a:r>
            <a:br>
              <a:rPr lang="en-US" dirty="0"/>
            </a:br>
            <a:r>
              <a:rPr lang="en-US" dirty="0"/>
              <a:t>Crystal Caves / Star Wars RPG</a:t>
            </a:r>
            <a:br>
              <a:rPr lang="en-US" dirty="0"/>
            </a:br>
            <a:r>
              <a:rPr lang="en-US" dirty="0"/>
              <a:t>Due Tuesday, June 11</a:t>
            </a:r>
            <a:r>
              <a:rPr lang="en-US" baseline="30000" dirty="0"/>
              <a:t>th</a:t>
            </a:r>
            <a:r>
              <a:rPr lang="en-US" dirty="0"/>
              <a:t> @ 11:59PM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max (10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Write a function that takes in an array of numbers and outputs the maximum number.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[ 1, 2, 3 ]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3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[ 3, 6, 4, 5, 2, 1 ]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6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[ 3, 3, 3 ]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3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03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5" y="789708"/>
            <a:ext cx="8595300" cy="3519056"/>
          </a:xfrm>
        </p:spPr>
        <p:txBody>
          <a:bodyPr/>
          <a:lstStyle/>
          <a:p>
            <a:r>
              <a:rPr lang="en-US" dirty="0"/>
              <a:t>TA:</a:t>
            </a:r>
            <a:br>
              <a:rPr lang="en-US" dirty="0"/>
            </a:br>
            <a:r>
              <a:rPr lang="en-US" dirty="0"/>
              <a:t>Intro to Homework #4</a:t>
            </a:r>
            <a:br>
              <a:rPr lang="en-US" dirty="0"/>
            </a:br>
            <a:r>
              <a:rPr lang="en-US" dirty="0"/>
              <a:t>Crystals Collector Game</a:t>
            </a:r>
            <a:br>
              <a:rPr lang="en-US" dirty="0"/>
            </a:br>
            <a:r>
              <a:rPr lang="en-US" dirty="0"/>
              <a:t>Due Tuesday, June 11 @ 11:59pm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https://www.youtube.com/watch?v=yNI0l2FMeCk&amp;feature=youtu.be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2871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8" name="Google Shape;1218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19" name="Google Shape;1219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CHECKPOINT: JavaScript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Short multiple choice assessment to check their understanding of JavaScript</a:t>
            </a:r>
          </a:p>
          <a:p>
            <a:r>
              <a:rPr lang="en-US" dirty="0"/>
              <a:t>Don’t be nervous about the Checkpoint:</a:t>
            </a:r>
          </a:p>
          <a:p>
            <a:pPr lvl="1"/>
            <a:r>
              <a:rPr lang="en-US" dirty="0"/>
              <a:t>"This will not affect your grade or graduation requirements."</a:t>
            </a:r>
          </a:p>
          <a:p>
            <a:pPr lvl="1"/>
            <a:r>
              <a:rPr lang="en-US" dirty="0"/>
              <a:t>"This is not like the tests and quizzes you might be used to from school or college. </a:t>
            </a:r>
          </a:p>
          <a:p>
            <a:pPr lvl="1"/>
            <a:r>
              <a:rPr lang="en-US" dirty="0"/>
              <a:t>The purpose of these tests is not to motivate you to study or punish you for struggling."</a:t>
            </a:r>
          </a:p>
          <a:p>
            <a:pPr lvl="1"/>
            <a:r>
              <a:rPr lang="en-US" dirty="0"/>
              <a:t>"This is as much a test of me as an instructor and of the course content as it is of you. </a:t>
            </a:r>
          </a:p>
          <a:p>
            <a:pPr lvl="1"/>
            <a:r>
              <a:rPr lang="en-US" dirty="0"/>
              <a:t>We are here to ensure your success, and this is one of the tools we use to make sure we are doing that effectively. </a:t>
            </a:r>
          </a:p>
          <a:p>
            <a:pPr lvl="1"/>
            <a:r>
              <a:rPr lang="en-US" dirty="0"/>
              <a:t>This class moves </a:t>
            </a:r>
            <a:r>
              <a:rPr lang="en-US" i="1" dirty="0"/>
              <a:t>fast</a:t>
            </a:r>
            <a:r>
              <a:rPr lang="en-US" dirty="0"/>
              <a:t>, so if some or all of you misunderstand something important we as an instructional team need to find out as fast as possible so we can help."</a:t>
            </a:r>
          </a:p>
          <a:p>
            <a:pPr lvl="1"/>
            <a:r>
              <a:rPr lang="en-US" dirty="0"/>
              <a:t>"Long story short, this quiz can not hurt you. Only help you."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10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Read carefully and</a:t>
            </a:r>
          </a:p>
          <a:p>
            <a:r>
              <a:rPr lang="en-US" dirty="0"/>
              <a:t>Focus on thinking about the right answer </a:t>
            </a:r>
          </a:p>
          <a:p>
            <a:r>
              <a:rPr lang="en-US" dirty="0"/>
              <a:t>rather than using any test-taking skills they may have learned:</a:t>
            </a:r>
          </a:p>
          <a:p>
            <a:pPr lvl="1"/>
            <a:r>
              <a:rPr lang="en-US" dirty="0"/>
              <a:t>"There are no silly answers or obvious throwaway responses on this quiz, </a:t>
            </a:r>
          </a:p>
          <a:p>
            <a:pPr lvl="1"/>
            <a:r>
              <a:rPr lang="en-US" dirty="0"/>
              <a:t>because those kinds of answers reduce the likelihood that we'll be able to figure out whether we've taught something effectively."</a:t>
            </a:r>
          </a:p>
          <a:p>
            <a:pPr lvl="1"/>
            <a:r>
              <a:rPr lang="en-US" dirty="0"/>
              <a:t>"Test taking strategies you may have learned for standardized tests </a:t>
            </a:r>
            <a:r>
              <a:rPr lang="en-US" i="1" dirty="0"/>
              <a:t>will not work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so instead of focusing on eliminating wrong answers or looking for sneaky context cues, </a:t>
            </a:r>
          </a:p>
          <a:p>
            <a:pPr lvl="1"/>
            <a:r>
              <a:rPr lang="en-US" dirty="0"/>
              <a:t>read the question and each of the possible choices carefully."</a:t>
            </a:r>
          </a:p>
          <a:p>
            <a:r>
              <a:rPr lang="en-US" dirty="0"/>
              <a:t>REMEMBER: the purpose of this is to help you, </a:t>
            </a:r>
          </a:p>
          <a:p>
            <a:r>
              <a:rPr lang="en-US" dirty="0"/>
              <a:t>REMEMBER: the outcome does not impact their grade or graduation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2730489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Checkpoint - 10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https://www.switchboard.tech</a:t>
            </a:r>
            <a:endParaRPr lang="en-US" dirty="0">
              <a:hlinkClick r:id="rId3"/>
            </a:endParaRPr>
          </a:p>
          <a:p>
            <a:pPr marL="139700" indent="0">
              <a:buNone/>
            </a:pPr>
            <a:r>
              <a:rPr lang="en-US" dirty="0">
                <a:hlinkClick r:id="rId3"/>
              </a:rPr>
              <a:t>https://www.switchboard.tech/checkpoint/8cc7f6f759462f0a3077cc258980f1a5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YOU ARE </a:t>
            </a:r>
            <a:r>
              <a:rPr lang="en-US" b="1" i="1" u="sng" dirty="0"/>
              <a:t>TESTING US</a:t>
            </a:r>
            <a:r>
              <a:rPr lang="en-US" dirty="0"/>
              <a:t> WITH WHETHER WE TAUGHT YOU WELL</a:t>
            </a:r>
          </a:p>
          <a:p>
            <a:endParaRPr lang="en-US" dirty="0"/>
          </a:p>
          <a:p>
            <a:pPr lvl="1"/>
            <a:r>
              <a:rPr lang="en-US" dirty="0"/>
              <a:t>Once you select your name, it will take you to the Checkpoint</a:t>
            </a:r>
          </a:p>
          <a:p>
            <a:pPr lvl="1"/>
            <a:r>
              <a:rPr lang="en-US" dirty="0"/>
              <a:t>Checkpoints must be completed in class, </a:t>
            </a:r>
          </a:p>
          <a:p>
            <a:pPr lvl="1"/>
            <a:r>
              <a:rPr lang="en-US" b="1" dirty="0"/>
              <a:t>not at home</a:t>
            </a:r>
            <a:r>
              <a:rPr lang="en-US" dirty="0"/>
              <a:t>, to ensure we will be able to effectively find and help struggling students</a:t>
            </a:r>
          </a:p>
          <a:p>
            <a:pPr lvl="1"/>
            <a:r>
              <a:rPr lang="en-US" dirty="0"/>
              <a:t>DON’T LOOK UP ANSWERS</a:t>
            </a:r>
          </a:p>
          <a:p>
            <a:pPr lvl="1"/>
            <a:r>
              <a:rPr lang="en-US" dirty="0"/>
              <a:t>We do not use grades from CHECKPOINTS toward graduation requirements. </a:t>
            </a:r>
          </a:p>
          <a:p>
            <a:pPr lvl="1"/>
            <a:r>
              <a:rPr lang="en-US" dirty="0"/>
              <a:t>SO DON’T WORRY ABOUT FEELING LIKE YOU DON’T UNDERSTAND SOMETHING</a:t>
            </a:r>
          </a:p>
          <a:p>
            <a:pPr lvl="1"/>
            <a:r>
              <a:rPr lang="en-US" dirty="0"/>
              <a:t>It is safe to FAIL, where such failure is VISIBLE. </a:t>
            </a:r>
          </a:p>
          <a:p>
            <a:pPr lvl="1"/>
            <a:r>
              <a:rPr lang="en-US" dirty="0"/>
              <a:t>Yuri will have the results of the Checkpoint within an hour of its completion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71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Checkpoint Answers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https://www.switchboard.tech/checkpoint/8cc7f6f759462f0a3077cc258980f1a5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https://github.com/coding-boot-camp/checkpoint-bank/blob/master/checkpoints/multiple-choice/03-JavaScript-MC/03-JavaScript-MC.md</a:t>
            </a:r>
            <a:endParaRPr lang="en-US" dirty="0"/>
          </a:p>
          <a:p>
            <a:r>
              <a:rPr lang="en-US" dirty="0"/>
              <a:t>There you will find the questions and answers to the Checkpoint given.</a:t>
            </a:r>
          </a:p>
          <a:p>
            <a:r>
              <a:rPr lang="en-US" dirty="0"/>
              <a:t>Suggestion Format:</a:t>
            </a:r>
          </a:p>
          <a:p>
            <a:pPr lvl="1"/>
            <a:r>
              <a:rPr lang="en-US" dirty="0"/>
              <a:t>TAs ask a question at a time to the class.</a:t>
            </a:r>
          </a:p>
          <a:p>
            <a:pPr lvl="1"/>
            <a:r>
              <a:rPr lang="en-US" dirty="0"/>
              <a:t>Let the students try to answer it.</a:t>
            </a:r>
          </a:p>
          <a:p>
            <a:pPr lvl="1"/>
            <a:r>
              <a:rPr lang="en-US" dirty="0"/>
              <a:t>If you see that a majority of the class has a misunderstanding with a question:</a:t>
            </a:r>
          </a:p>
          <a:p>
            <a:pPr lvl="2"/>
            <a:r>
              <a:rPr lang="en-US" dirty="0"/>
              <a:t>Take your time on this question!</a:t>
            </a:r>
          </a:p>
          <a:p>
            <a:pPr lvl="1"/>
            <a:r>
              <a:rPr lang="en-US" dirty="0"/>
              <a:t>If you see that a small number of students has a misunderstanding with a question:</a:t>
            </a:r>
          </a:p>
          <a:p>
            <a:pPr lvl="2"/>
            <a:r>
              <a:rPr lang="en-US" dirty="0"/>
              <a:t>Do your best to reinforce the misunderstanding but be cautious of your time.</a:t>
            </a:r>
          </a:p>
          <a:p>
            <a:pPr lvl="2"/>
            <a:r>
              <a:rPr lang="en-US" dirty="0"/>
              <a:t>Make note of the students that are still struggling with the question and schedule a 1:1 with the students.</a:t>
            </a:r>
          </a:p>
          <a:p>
            <a:pPr lvl="1"/>
            <a:r>
              <a:rPr lang="en-US" dirty="0"/>
              <a:t>If applicable, demo the answer.</a:t>
            </a:r>
          </a:p>
        </p:txBody>
      </p:sp>
    </p:spTree>
    <p:extLst>
      <p:ext uri="{BB962C8B-B14F-4D97-AF65-F5344CB8AC3E}">
        <p14:creationId xmlns:p14="http://schemas.microsoft.com/office/powerpoint/2010/main" val="266877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459086" y="730661"/>
            <a:ext cx="446125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That’s All</a:t>
            </a:r>
          </a:p>
          <a:p>
            <a:pPr algn="ctr"/>
            <a:r>
              <a:rPr lang="en-US" sz="3600" dirty="0"/>
              <a:t>Now: Office Hours!</a:t>
            </a:r>
          </a:p>
        </p:txBody>
      </p:sp>
    </p:spTree>
    <p:extLst>
      <p:ext uri="{BB962C8B-B14F-4D97-AF65-F5344CB8AC3E}">
        <p14:creationId xmlns:p14="http://schemas.microsoft.com/office/powerpoint/2010/main" val="94962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Max Answer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5A38B-4441-094A-A781-A3396CFD8C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1338"/>
            <a:ext cx="9144000" cy="826113"/>
          </a:xfrm>
        </p:spPr>
        <p:txBody>
          <a:bodyPr/>
          <a:lstStyle/>
          <a:p>
            <a:r>
              <a:rPr lang="en-US" dirty="0"/>
              <a:t>Did you find a solution?</a:t>
            </a:r>
          </a:p>
          <a:p>
            <a:endParaRPr lang="en-US" dirty="0"/>
          </a:p>
          <a:p>
            <a:r>
              <a:rPr lang="en-US" dirty="0"/>
              <a:t>Does it look a little like this…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3789B-4663-D046-86D1-9A027B0A0C09}"/>
              </a:ext>
            </a:extLst>
          </p:cNvPr>
          <p:cNvSpPr txBox="1"/>
          <p:nvPr/>
        </p:nvSpPr>
        <p:spPr>
          <a:xfrm>
            <a:off x="863950" y="1677451"/>
            <a:ext cx="37289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var </a:t>
            </a:r>
            <a:r>
              <a:rPr lang="en-US" dirty="0" err="1">
                <a:latin typeface="Courier" pitchFamily="2" charset="0"/>
              </a:rPr>
              <a:t>findMax</a:t>
            </a:r>
            <a:r>
              <a:rPr lang="en-US" dirty="0">
                <a:latin typeface="Courier" pitchFamily="2" charset="0"/>
              </a:rPr>
              <a:t> = function (</a:t>
            </a:r>
            <a:r>
              <a:rPr lang="en-US" dirty="0" err="1">
                <a:latin typeface="Courier" pitchFamily="2" charset="0"/>
              </a:rPr>
              <a:t>numArr</a:t>
            </a:r>
            <a:r>
              <a:rPr lang="en-US" dirty="0">
                <a:latin typeface="Courier" pitchFamily="2" charset="0"/>
              </a:rPr>
              <a:t>) {</a:t>
            </a:r>
          </a:p>
          <a:p>
            <a:r>
              <a:rPr lang="en-US" dirty="0">
                <a:latin typeface="Courier" pitchFamily="2" charset="0"/>
              </a:rPr>
              <a:t>	var </a:t>
            </a:r>
            <a:r>
              <a:rPr lang="en-US" dirty="0" err="1">
                <a:latin typeface="Courier" pitchFamily="2" charset="0"/>
              </a:rPr>
              <a:t>maxNum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	return </a:t>
            </a:r>
            <a:r>
              <a:rPr lang="en-US" dirty="0" err="1">
                <a:latin typeface="Courier" pitchFamily="2" charset="0"/>
              </a:rPr>
              <a:t>maxNum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7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92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Administration…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dirty="0"/>
              <a:t>Homework #3 (Psychic/Word Guess) </a:t>
            </a:r>
          </a:p>
          <a:p>
            <a:pPr lvl="1"/>
            <a:r>
              <a:rPr lang="en-US" dirty="0"/>
              <a:t>Due Tonight @ 11:59 pm</a:t>
            </a:r>
          </a:p>
          <a:p>
            <a:pPr lvl="1"/>
            <a:r>
              <a:rPr lang="en-US" dirty="0"/>
              <a:t>Turn in whatever you have!</a:t>
            </a:r>
          </a:p>
          <a:p>
            <a:pPr lvl="1"/>
            <a:endParaRPr lang="en-US" dirty="0"/>
          </a:p>
          <a:p>
            <a:r>
              <a:rPr lang="en-US" dirty="0"/>
              <a:t>Homework #4 (Crystal Colors / Star Wars RPG)</a:t>
            </a:r>
          </a:p>
          <a:p>
            <a:pPr lvl="1"/>
            <a:r>
              <a:rPr lang="en-US" dirty="0"/>
              <a:t>Due next Tuesday, June 11, @11:59pm</a:t>
            </a:r>
          </a:p>
          <a:p>
            <a:pPr lvl="1"/>
            <a:endParaRPr lang="en-US" dirty="0"/>
          </a:p>
          <a:p>
            <a:r>
              <a:rPr lang="en-US" dirty="0"/>
              <a:t>Use Tutors if you need them</a:t>
            </a:r>
          </a:p>
          <a:p>
            <a:endParaRPr lang="en-US" dirty="0"/>
          </a:p>
          <a:p>
            <a:r>
              <a:rPr lang="en-US" dirty="0"/>
              <a:t>When you get a SURVEY, be BRUTALLY HONEST!</a:t>
            </a:r>
          </a:p>
          <a:p>
            <a:endParaRPr lang="en-US" dirty="0"/>
          </a:p>
          <a:p>
            <a:r>
              <a:rPr lang="en-US" dirty="0"/>
              <a:t>Sign into </a:t>
            </a:r>
            <a:r>
              <a:rPr lang="en-US" dirty="0" err="1"/>
              <a:t>BootCampSpot</a:t>
            </a:r>
            <a:r>
              <a:rPr lang="en-US" dirty="0"/>
              <a:t> and mark your attendance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4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To build a semi-complex jQuery calculator application in teams.</a:t>
            </a: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4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sz="1800" b="1" dirty="0"/>
              <a:t>To complete the JavaScript Checkpoint.</a:t>
            </a:r>
          </a:p>
        </p:txBody>
      </p:sp>
      <p:sp>
        <p:nvSpPr>
          <p:cNvPr id="1095" name="Google Shape;1095;p74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29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A7B7-CB72-0447-8C0D-5B88DC12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You Doing?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6BC2FF-C6DE-6B45-AB0D-AAEEF0EF7AA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E3F81-9146-544D-9B34-13600766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56" y="0"/>
            <a:ext cx="320954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CD5E4-67ED-D540-A95C-EADB565D38C4}"/>
              </a:ext>
            </a:extLst>
          </p:cNvPr>
          <p:cNvSpPr txBox="1"/>
          <p:nvPr/>
        </p:nvSpPr>
        <p:spPr>
          <a:xfrm>
            <a:off x="556591" y="1009816"/>
            <a:ext cx="4341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all vote at the same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HTML/CSS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JQuery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720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1656</Words>
  <Application>Microsoft Macintosh PowerPoint</Application>
  <PresentationFormat>On-screen Show (16:9)</PresentationFormat>
  <Paragraphs>297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Roboto Medium</vt:lpstr>
      <vt:lpstr>Courier</vt:lpstr>
      <vt:lpstr>Calibri</vt:lpstr>
      <vt:lpstr>Arial</vt:lpstr>
      <vt:lpstr>Roboto Thin</vt:lpstr>
      <vt:lpstr>Roboto</vt:lpstr>
      <vt:lpstr>Amatic SC</vt:lpstr>
      <vt:lpstr>Roboto Light</vt:lpstr>
      <vt:lpstr>Courier New</vt:lpstr>
      <vt:lpstr>Inconsolata</vt:lpstr>
      <vt:lpstr>Simple Light</vt:lpstr>
      <vt:lpstr>Unbranded</vt:lpstr>
      <vt:lpstr>Lesson 4.3</vt:lpstr>
      <vt:lpstr>PreClass Drill</vt:lpstr>
      <vt:lpstr>JavaScript – max (10 mins)</vt:lpstr>
      <vt:lpstr>JavaScript Max Answer (5 mins)</vt:lpstr>
      <vt:lpstr>Admin Items</vt:lpstr>
      <vt:lpstr>Administration…</vt:lpstr>
      <vt:lpstr>Today’s Class</vt:lpstr>
      <vt:lpstr>Agenda</vt:lpstr>
      <vt:lpstr>How are You Doing?</vt:lpstr>
      <vt:lpstr>Remember…</vt:lpstr>
      <vt:lpstr>Remember…</vt:lpstr>
      <vt:lpstr>JavaScript Scope</vt:lpstr>
      <vt:lpstr>JavaScript Scope Quiz: Partners – 7 mins</vt:lpstr>
      <vt:lpstr>JavaScript Scope Review: (Instructor: 15 mins)</vt:lpstr>
      <vt:lpstr>“THIS” Example: Partners – 10 mins</vt:lpstr>
      <vt:lpstr>Instructor Review “THIS”: 7 mins</vt:lpstr>
      <vt:lpstr>Cobwebs Example: Students – 10 mins (optional)</vt:lpstr>
      <vt:lpstr>Instructor Review “Cobwebs”: 10 mins</vt:lpstr>
      <vt:lpstr>jQuery Calculator</vt:lpstr>
      <vt:lpstr>Form Your Groups &amp; Intro to jQuery Calendar</vt:lpstr>
      <vt:lpstr>Working with jQuery</vt:lpstr>
      <vt:lpstr>jQuery Calculator – All Together Now</vt:lpstr>
      <vt:lpstr>jQuery Calculator: Phase 1: Pseudocode (20 mins)</vt:lpstr>
      <vt:lpstr>jQuery Calculator: Phase 2: Logic (20 mins)</vt:lpstr>
      <vt:lpstr>jQuery Calculator: Phase 3: Logic (20 mins)</vt:lpstr>
      <vt:lpstr>jQuery Calculator: Phase 4: Refinement (20 mins)</vt:lpstr>
      <vt:lpstr>Instructor Review: 10 mins</vt:lpstr>
      <vt:lpstr>HOMEWORK #3 JavaScript Psychic Guess / Hangman Due Tuesday, June 4th @ 11:59PM </vt:lpstr>
      <vt:lpstr>HOMEWORK #4 jQuery Crystal Caves / Star Wars RPG Due Tuesday, June 11th @ 11:59PM </vt:lpstr>
      <vt:lpstr>TA: Intro to Homework #4 Crystals Collector Game Due Tuesday, June 11 @ 11:59pm https://www.youtube.com/watch?v=yNI0l2FMeCk&amp;feature=youtu.be</vt:lpstr>
      <vt:lpstr>Questions?</vt:lpstr>
      <vt:lpstr>15 minutes</vt:lpstr>
      <vt:lpstr>CheckPoint Overview…</vt:lpstr>
      <vt:lpstr>CheckPoint Overview…</vt:lpstr>
      <vt:lpstr>Take the Checkpoint - 10 Minutes</vt:lpstr>
      <vt:lpstr>Office Hours: Checkpoint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4.1</dc:title>
  <cp:lastModifiedBy>Greg Smith</cp:lastModifiedBy>
  <cp:revision>30</cp:revision>
  <dcterms:modified xsi:type="dcterms:W3CDTF">2019-06-05T02:14:44Z</dcterms:modified>
</cp:coreProperties>
</file>